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slideMasters/slideMaster1.xml" ContentType="application/vnd.openxmlformats-officedocument.presentationml.slideMaster+xml"/>
  <Override PartName="/ppt/notesSlides/notesSlide5.xml" ContentType="application/vnd.openxmlformats-officedocument.presentationml.notesSlide+xml"/>
  <Override PartName="/ppt/notesMasters/notesMaster1.xml" ContentType="application/vnd.openxmlformats-officedocument.presentationml.notesMaster+xml"/>
  <Override PartName="/ppt/theme/theme3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handoutMasters/handoutMaster1.xml" ContentType="application/vnd.openxmlformats-officedocument.presentationml.handoutMaster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5511" r:id="rId6"/>
  </p:sldMasterIdLst>
  <p:notesMasterIdLst>
    <p:notesMasterId r:id="rId16"/>
  </p:notesMasterIdLst>
  <p:handoutMasterIdLst>
    <p:handoutMasterId r:id="rId17"/>
  </p:handoutMasterIdLst>
  <p:sldIdLst>
    <p:sldId id="332" r:id="rId7"/>
    <p:sldId id="354" r:id="rId8"/>
    <p:sldId id="337" r:id="rId9"/>
    <p:sldId id="350" r:id="rId10"/>
    <p:sldId id="355" r:id="rId11"/>
    <p:sldId id="358" r:id="rId12"/>
    <p:sldId id="353" r:id="rId13"/>
    <p:sldId id="357" r:id="rId14"/>
    <p:sldId id="321" r:id="rId15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29347B4-D993-4DCE-BA79-F5ED0535AACF}">
          <p14:sldIdLst>
            <p14:sldId id="332"/>
            <p14:sldId id="354"/>
            <p14:sldId id="337"/>
            <p14:sldId id="350"/>
            <p14:sldId id="355"/>
            <p14:sldId id="358"/>
            <p14:sldId id="353"/>
            <p14:sldId id="357"/>
            <p14:sldId id="321"/>
          </p14:sldIdLst>
        </p14:section>
        <p14:section name="Untitled Section" id="{9AA1E88E-94C0-4F5F-B9A2-F7A6E7A42ED7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B49"/>
    <a:srgbClr val="E5ECEB"/>
    <a:srgbClr val="95D600"/>
    <a:srgbClr val="FF6B00"/>
    <a:srgbClr val="00C1DE"/>
    <a:srgbClr val="FFC600"/>
    <a:srgbClr val="FF6900"/>
    <a:srgbClr val="93E5FF"/>
    <a:srgbClr val="7B7F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83129"/>
  </p:normalViewPr>
  <p:slideViewPr>
    <p:cSldViewPr snapToGrid="0">
      <p:cViewPr varScale="1">
        <p:scale>
          <a:sx n="104" d="100"/>
          <a:sy n="104" d="100"/>
        </p:scale>
        <p:origin x="232" y="22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1.xml"/><Relationship Id="rId11" Type="http://schemas.openxmlformats.org/officeDocument/2006/relationships/slide" Target="slides/slide5.xml"/><Relationship Id="rId15" Type="http://schemas.openxmlformats.org/officeDocument/2006/relationships/slide" Target="slides/slide9.xml"/><Relationship Id="rId10" Type="http://schemas.openxmlformats.org/officeDocument/2006/relationships/slide" Target="slides/slide4.xml"/><Relationship Id="rId19" Type="http://schemas.openxmlformats.org/officeDocument/2006/relationships/viewProps" Target="viewProps.xml"/><Relationship Id="rId14" Type="http://schemas.openxmlformats.org/officeDocument/2006/relationships/slide" Target="slides/slide8.xml"/><Relationship Id="rId9" Type="http://schemas.openxmlformats.org/officeDocument/2006/relationships/slide" Target="slides/slide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7B394A5-FD1F-430F-BB3A-F7878AC293E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ABC0BB-F774-4303-9701-003B3E743AF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EB52217F-109B-4561-ACE4-BE073A308A21}" type="datetimeFigureOut">
              <a:rPr lang="en-US" altLang="en-US"/>
              <a:pPr>
                <a:defRPr/>
              </a:pPr>
              <a:t>1/5/25</a:t>
            </a:fld>
            <a:endParaRPr lang="en-US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3CE605-DAD4-4C64-BE6E-BE3D8E5504A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699187-58AF-4D6B-8526-D5C98A6AF82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79C45C6D-DBFC-4B67-A8DE-9C2360ACC98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5318220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97C0424-39BA-4205-9510-7D8372B40FA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0861BC-4E89-4909-9F41-7A6E20183733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5B25F150-DB0B-4758-AFA9-222A6E446235}" type="datetimeFigureOut">
              <a:rPr lang="en-US" altLang="en-US"/>
              <a:pPr>
                <a:defRPr/>
              </a:pPr>
              <a:t>1/5/25</a:t>
            </a:fld>
            <a:endParaRPr lang="en-US" alt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D5B20C51-CC4D-4C34-9C63-92F50CE02E9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DAC138B7-E2A5-4B5D-ADC2-E53A511B52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A61A1A-4481-471C-A253-BE997586AA0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C0DDD9-A1C6-46BA-89ED-AF0DD26726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3B16354E-6974-4833-AB87-3220A0835E8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7675800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ts val="6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Introduce students to the overall purpose of the lesson. Today they will be combining LCD screens and a GPS sensor.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862744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474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904590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783155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331419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>
            <a:extLst>
              <a:ext uri="{FF2B5EF4-FFF2-40B4-BE49-F238E27FC236}">
                <a16:creationId xmlns:a16="http://schemas.microsoft.com/office/drawing/2014/main" id="{6D848DF0-097D-4560-9447-592EE2B146F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67"/>
          <a:stretch>
            <a:fillRect/>
          </a:stretch>
        </p:blipFill>
        <p:spPr bwMode="auto">
          <a:xfrm>
            <a:off x="0" y="0"/>
            <a:ext cx="122523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358EDEA1-0DE3-4FC1-BD43-3AA9652E3E3A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37477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8B2A1FB-5F08-4983-827C-7406A849E900}"/>
              </a:ext>
            </a:extLst>
          </p:cNvPr>
          <p:cNvSpPr/>
          <p:nvPr userDrawn="1"/>
        </p:nvSpPr>
        <p:spPr>
          <a:xfrm>
            <a:off x="3413126" y="4835525"/>
            <a:ext cx="3828922" cy="952500"/>
          </a:xfrm>
          <a:prstGeom prst="rect">
            <a:avLst/>
          </a:prstGeom>
          <a:solidFill>
            <a:schemeClr val="accent3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A4BEA0D-7E19-4ECC-A868-BDD295C3C5AD}"/>
              </a:ext>
            </a:extLst>
          </p:cNvPr>
          <p:cNvSpPr/>
          <p:nvPr userDrawn="1"/>
        </p:nvSpPr>
        <p:spPr>
          <a:xfrm rot="5400000">
            <a:off x="9135998" y="3897249"/>
            <a:ext cx="955675" cy="4743577"/>
          </a:xfrm>
          <a:prstGeom prst="rect">
            <a:avLst/>
          </a:prstGeom>
          <a:solidFill>
            <a:schemeClr val="accent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A52877D-AFFE-4F87-98A7-0F60ACE3A468}"/>
              </a:ext>
            </a:extLst>
          </p:cNvPr>
          <p:cNvSpPr/>
          <p:nvPr userDrawn="1"/>
        </p:nvSpPr>
        <p:spPr>
          <a:xfrm rot="5400000">
            <a:off x="7239000" y="73026"/>
            <a:ext cx="3798887" cy="5726112"/>
          </a:xfrm>
          <a:prstGeom prst="rect">
            <a:avLst/>
          </a:prstGeom>
          <a:solidFill>
            <a:schemeClr val="accent5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  <p:pic>
        <p:nvPicPr>
          <p:cNvPr id="16" name="Picture 16">
            <a:extLst>
              <a:ext uri="{FF2B5EF4-FFF2-40B4-BE49-F238E27FC236}">
                <a16:creationId xmlns:a16="http://schemas.microsoft.com/office/drawing/2014/main" id="{DF830758-099E-403E-BA65-CFA5270CF82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75" y="1206500"/>
            <a:ext cx="2239963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14">
            <a:extLst>
              <a:ext uri="{FF2B5EF4-FFF2-40B4-BE49-F238E27FC236}">
                <a16:creationId xmlns:a16="http://schemas.microsoft.com/office/drawing/2014/main" id="{1F8231B9-154D-4155-9D0E-202BE47E2A4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707" y="0"/>
            <a:ext cx="12161838" cy="695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7426906" y="5958086"/>
            <a:ext cx="4264272" cy="295077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2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7426906" y="6267966"/>
            <a:ext cx="4264272" cy="301109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26" name="Title 1"/>
          <p:cNvSpPr>
            <a:spLocks noGrp="1"/>
          </p:cNvSpPr>
          <p:nvPr>
            <p:ph type="title"/>
          </p:nvPr>
        </p:nvSpPr>
        <p:spPr>
          <a:xfrm>
            <a:off x="6649606" y="2071010"/>
            <a:ext cx="5045507" cy="1556425"/>
          </a:xfrm>
        </p:spPr>
        <p:txBody>
          <a:bodyPr anchor="ctr" anchorCtr="0"/>
          <a:lstStyle>
            <a:lvl1pPr algn="r">
              <a:lnSpc>
                <a:spcPct val="85000"/>
              </a:lnSpc>
              <a:defRPr sz="55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7426906" y="1652709"/>
            <a:ext cx="4268207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Subtitle 2"/>
          <p:cNvSpPr>
            <a:spLocks noGrp="1"/>
          </p:cNvSpPr>
          <p:nvPr>
            <p:ph type="subTitle" idx="1"/>
          </p:nvPr>
        </p:nvSpPr>
        <p:spPr>
          <a:xfrm>
            <a:off x="6654335" y="3590524"/>
            <a:ext cx="5040778" cy="739253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17" name="TextBox 20">
            <a:extLst>
              <a:ext uri="{FF2B5EF4-FFF2-40B4-BE49-F238E27FC236}">
                <a16:creationId xmlns:a16="http://schemas.microsoft.com/office/drawing/2014/main" id="{35BA844C-14A9-40D1-AFA8-BB8A97124E8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89970" y="6471314"/>
            <a:ext cx="8350250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US" altLang="en-US" sz="1000" dirty="0">
                <a:solidFill>
                  <a:schemeClr val="bg1"/>
                </a:solidFill>
              </a:rPr>
              <a:t>© 2021 Arm Limited </a:t>
            </a:r>
          </a:p>
        </p:txBody>
      </p:sp>
    </p:spTree>
    <p:extLst>
      <p:ext uri="{BB962C8B-B14F-4D97-AF65-F5344CB8AC3E}">
        <p14:creationId xmlns:p14="http://schemas.microsoft.com/office/powerpoint/2010/main" val="26894115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Slide w/ S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492125" y="1237785"/>
            <a:ext cx="11180867" cy="459520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1pPr>
            <a:lvl2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4pPr>
            <a:lvl5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780014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3E00537-4172-4053-A616-87E429C679AC}"/>
              </a:ext>
            </a:extLst>
          </p:cNvPr>
          <p:cNvCxnSpPr>
            <a:cxnSpLocks/>
          </p:cNvCxnSpPr>
          <p:nvPr userDrawn="1"/>
        </p:nvCxnSpPr>
        <p:spPr>
          <a:xfrm>
            <a:off x="6096000" y="1662113"/>
            <a:ext cx="0" cy="447357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sz="2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131"/>
          <p:cNvSpPr>
            <a:spLocks noGrp="1"/>
          </p:cNvSpPr>
          <p:nvPr>
            <p:ph type="body" sz="quarter" idx="16"/>
          </p:nvPr>
        </p:nvSpPr>
        <p:spPr>
          <a:xfrm>
            <a:off x="492125" y="1620481"/>
            <a:ext cx="5332942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9"/>
          </p:nvPr>
        </p:nvSpPr>
        <p:spPr>
          <a:xfrm>
            <a:off x="492125" y="2361952"/>
            <a:ext cx="5332941" cy="3605743"/>
          </a:xfrm>
        </p:spPr>
        <p:txBody>
          <a:bodyPr/>
          <a:lstStyle>
            <a:lvl1pPr marL="342900" indent="-342900" algn="just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131"/>
          <p:cNvSpPr>
            <a:spLocks noGrp="1"/>
          </p:cNvSpPr>
          <p:nvPr>
            <p:ph type="body" sz="quarter" idx="18"/>
          </p:nvPr>
        </p:nvSpPr>
        <p:spPr>
          <a:xfrm>
            <a:off x="6341534" y="1620481"/>
            <a:ext cx="5332942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21"/>
          </p:nvPr>
        </p:nvSpPr>
        <p:spPr>
          <a:xfrm>
            <a:off x="6339947" y="2361951"/>
            <a:ext cx="5332941" cy="3605743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096415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6">
            <a:extLst>
              <a:ext uri="{FF2B5EF4-FFF2-40B4-BE49-F238E27FC236}">
                <a16:creationId xmlns:a16="http://schemas.microsoft.com/office/drawing/2014/main" id="{68E74E5E-FCF5-49A9-B64D-DF3149C4A4D3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4148138" y="1754188"/>
            <a:ext cx="3903662" cy="4305300"/>
            <a:chOff x="3706307" y="1883391"/>
            <a:chExt cx="3803176" cy="4472959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9795D2F-D322-4144-8DA8-55D6A294274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706307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0B4D2EAD-40A5-4C0B-900F-916EB19FF74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509483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492789" y="2373786"/>
            <a:ext cx="3359281" cy="3605945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defRPr>
                <a:solidFill>
                  <a:srgbClr val="383838"/>
                </a:solidFill>
              </a:defRPr>
            </a:lvl3pPr>
            <a:lvl4pPr>
              <a:defRPr>
                <a:solidFill>
                  <a:srgbClr val="383838"/>
                </a:solidFill>
              </a:defRPr>
            </a:lvl4pPr>
            <a:lvl5pP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0" name="Text Placeholder 131"/>
          <p:cNvSpPr>
            <a:spLocks noGrp="1"/>
          </p:cNvSpPr>
          <p:nvPr>
            <p:ph type="body" sz="quarter" idx="16"/>
          </p:nvPr>
        </p:nvSpPr>
        <p:spPr>
          <a:xfrm>
            <a:off x="492125" y="1611050"/>
            <a:ext cx="3359945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idx="17"/>
          </p:nvPr>
        </p:nvSpPr>
        <p:spPr>
          <a:xfrm>
            <a:off x="4444207" y="2373786"/>
            <a:ext cx="3359281" cy="3605945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idx="18"/>
          </p:nvPr>
        </p:nvSpPr>
        <p:spPr>
          <a:xfrm>
            <a:off x="8300113" y="2373786"/>
            <a:ext cx="3359281" cy="3605945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" name="Text Placeholder 131"/>
          <p:cNvSpPr>
            <a:spLocks noGrp="1"/>
          </p:cNvSpPr>
          <p:nvPr>
            <p:ph type="body" sz="quarter" idx="19"/>
          </p:nvPr>
        </p:nvSpPr>
        <p:spPr>
          <a:xfrm>
            <a:off x="4419997" y="1611050"/>
            <a:ext cx="3359945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31"/>
          <p:cNvSpPr>
            <a:spLocks noGrp="1"/>
          </p:cNvSpPr>
          <p:nvPr>
            <p:ph type="body" sz="quarter" idx="20"/>
          </p:nvPr>
        </p:nvSpPr>
        <p:spPr>
          <a:xfrm>
            <a:off x="8299449" y="1611050"/>
            <a:ext cx="3359945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382348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slide with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6">
            <a:extLst>
              <a:ext uri="{FF2B5EF4-FFF2-40B4-BE49-F238E27FC236}">
                <a16:creationId xmlns:a16="http://schemas.microsoft.com/office/drawing/2014/main" id="{53D234CD-759F-4F63-8BAE-5EF83F4A80C7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4148138" y="1625600"/>
            <a:ext cx="3903662" cy="4305300"/>
            <a:chOff x="3706307" y="1883391"/>
            <a:chExt cx="3803176" cy="4472959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8285B74-8217-47D6-B1F9-41EF8437505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706307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1DA9028-E80A-4D10-A238-5C9D0856985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509483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31"/>
          <p:cNvSpPr>
            <a:spLocks noGrp="1"/>
          </p:cNvSpPr>
          <p:nvPr>
            <p:ph type="body" sz="quarter" idx="16"/>
          </p:nvPr>
        </p:nvSpPr>
        <p:spPr>
          <a:xfrm>
            <a:off x="492125" y="1562924"/>
            <a:ext cx="3359945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31"/>
          <p:cNvSpPr>
            <a:spLocks noGrp="1"/>
          </p:cNvSpPr>
          <p:nvPr>
            <p:ph type="body" sz="quarter" idx="17"/>
          </p:nvPr>
        </p:nvSpPr>
        <p:spPr>
          <a:xfrm>
            <a:off x="4416027" y="1569937"/>
            <a:ext cx="3359945" cy="560696"/>
          </a:xfrm>
        </p:spPr>
        <p:txBody>
          <a:bodyPr anchor="b" anchorCtr="0"/>
          <a:lstStyle>
            <a:lvl1pPr marL="0" indent="0">
              <a:buClr>
                <a:schemeClr val="accent1"/>
              </a:buClr>
              <a:buNone/>
              <a:defRPr lang="en-US" sz="2400" b="1" kern="1200" dirty="0" smtClean="0">
                <a:solidFill>
                  <a:schemeClr val="accent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131"/>
          <p:cNvSpPr>
            <a:spLocks noGrp="1"/>
          </p:cNvSpPr>
          <p:nvPr>
            <p:ph type="body" sz="quarter" idx="18"/>
          </p:nvPr>
        </p:nvSpPr>
        <p:spPr>
          <a:xfrm>
            <a:off x="8306264" y="1569937"/>
            <a:ext cx="3359945" cy="560696"/>
          </a:xfrm>
        </p:spPr>
        <p:txBody>
          <a:bodyPr anchor="b" anchorCtr="0"/>
          <a:lstStyle>
            <a:lvl1pPr marL="0" indent="0">
              <a:buClr>
                <a:schemeClr val="accent1"/>
              </a:buClr>
              <a:buNone/>
              <a:defRPr lang="en-US" sz="2400" b="1" kern="1200" dirty="0" smtClean="0">
                <a:solidFill>
                  <a:schemeClr val="accent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9"/>
          </p:nvPr>
        </p:nvSpPr>
        <p:spPr>
          <a:xfrm>
            <a:off x="492125" y="2323016"/>
            <a:ext cx="3359945" cy="3608590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20"/>
          </p:nvPr>
        </p:nvSpPr>
        <p:spPr>
          <a:xfrm>
            <a:off x="4416027" y="2323016"/>
            <a:ext cx="3359548" cy="3608387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21"/>
          </p:nvPr>
        </p:nvSpPr>
        <p:spPr>
          <a:xfrm>
            <a:off x="8306264" y="2323016"/>
            <a:ext cx="3360274" cy="3608387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0083193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l_narrow_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505B7A5-C1F7-41D3-815C-A3728D81DBDD}"/>
              </a:ext>
            </a:extLst>
          </p:cNvPr>
          <p:cNvCxnSpPr>
            <a:cxnSpLocks/>
          </p:cNvCxnSpPr>
          <p:nvPr userDrawn="1"/>
        </p:nvCxnSpPr>
        <p:spPr>
          <a:xfrm>
            <a:off x="3233738" y="1631950"/>
            <a:ext cx="0" cy="408622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idx="1"/>
          </p:nvPr>
        </p:nvSpPr>
        <p:spPr>
          <a:xfrm>
            <a:off x="492789" y="1631112"/>
            <a:ext cx="2606011" cy="4086426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1"/>
          </p:nvPr>
        </p:nvSpPr>
        <p:spPr>
          <a:xfrm>
            <a:off x="3416035" y="1631112"/>
            <a:ext cx="8256853" cy="4086426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9791059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C41881F-8B1A-4F78-926D-54E8F515C458}"/>
              </a:ext>
            </a:extLst>
          </p:cNvPr>
          <p:cNvCxnSpPr>
            <a:cxnSpLocks/>
          </p:cNvCxnSpPr>
          <p:nvPr userDrawn="1"/>
        </p:nvCxnSpPr>
        <p:spPr>
          <a:xfrm>
            <a:off x="8932863" y="1746250"/>
            <a:ext cx="0" cy="408622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5"/>
          </p:nvPr>
        </p:nvSpPr>
        <p:spPr>
          <a:xfrm>
            <a:off x="9037638" y="1746560"/>
            <a:ext cx="2635250" cy="4086428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quarter" idx="21"/>
          </p:nvPr>
        </p:nvSpPr>
        <p:spPr>
          <a:xfrm>
            <a:off x="492125" y="1746250"/>
            <a:ext cx="8335964" cy="4086225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712763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tex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3354388" y="1671610"/>
            <a:ext cx="2606675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04" name="Picture Placeholder 5"/>
          <p:cNvSpPr>
            <a:spLocks noGrp="1"/>
          </p:cNvSpPr>
          <p:nvPr>
            <p:ph type="pic" sz="quarter" idx="18"/>
          </p:nvPr>
        </p:nvSpPr>
        <p:spPr>
          <a:xfrm>
            <a:off x="3354388" y="3809037"/>
            <a:ext cx="2606675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05" name="Picture Placeholder 5"/>
          <p:cNvSpPr>
            <a:spLocks noGrp="1"/>
          </p:cNvSpPr>
          <p:nvPr>
            <p:ph type="pic" sz="quarter" idx="19"/>
          </p:nvPr>
        </p:nvSpPr>
        <p:spPr>
          <a:xfrm>
            <a:off x="9066213" y="1671610"/>
            <a:ext cx="2606675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06" name="Picture Placeholder 5"/>
          <p:cNvSpPr>
            <a:spLocks noGrp="1"/>
          </p:cNvSpPr>
          <p:nvPr>
            <p:ph type="pic" sz="quarter" idx="20"/>
          </p:nvPr>
        </p:nvSpPr>
        <p:spPr>
          <a:xfrm>
            <a:off x="9066213" y="3809037"/>
            <a:ext cx="2606675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492125" y="1671610"/>
            <a:ext cx="2606675" cy="4086225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01738" indent="-17303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220216" y="1671610"/>
            <a:ext cx="2606675" cy="4086225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01738" indent="-17303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0488929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with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492789" y="1671612"/>
            <a:ext cx="5467744" cy="4086426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0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6211237" y="1671610"/>
            <a:ext cx="5461651" cy="4086427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60694816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Sld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able Placeholder 3"/>
          <p:cNvSpPr>
            <a:spLocks noGrp="1"/>
          </p:cNvSpPr>
          <p:nvPr>
            <p:ph type="tbl" sz="quarter" idx="13"/>
          </p:nvPr>
        </p:nvSpPr>
        <p:spPr>
          <a:xfrm>
            <a:off x="492789" y="1536022"/>
            <a:ext cx="11180867" cy="4087104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noProof="0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246724395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435953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>
            <a:extLst>
              <a:ext uri="{FF2B5EF4-FFF2-40B4-BE49-F238E27FC236}">
                <a16:creationId xmlns:a16="http://schemas.microsoft.com/office/drawing/2014/main" id="{7E5033D9-3668-4017-A592-1CF34695B2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45C7479-AFA1-44A4-A0E2-206B7FC5D44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358EDEA1-0DE3-4FC1-BD43-3AA9652E3E3A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37477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8B2A1FB-5F08-4983-827C-7406A849E900}"/>
              </a:ext>
            </a:extLst>
          </p:cNvPr>
          <p:cNvSpPr/>
          <p:nvPr userDrawn="1"/>
        </p:nvSpPr>
        <p:spPr>
          <a:xfrm>
            <a:off x="3413126" y="4835525"/>
            <a:ext cx="3828922" cy="952500"/>
          </a:xfrm>
          <a:prstGeom prst="rect">
            <a:avLst/>
          </a:prstGeom>
          <a:solidFill>
            <a:schemeClr val="accent3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A4BEA0D-7E19-4ECC-A868-BDD295C3C5AD}"/>
              </a:ext>
            </a:extLst>
          </p:cNvPr>
          <p:cNvSpPr/>
          <p:nvPr userDrawn="1"/>
        </p:nvSpPr>
        <p:spPr>
          <a:xfrm rot="5400000">
            <a:off x="9135998" y="3897249"/>
            <a:ext cx="955675" cy="4743577"/>
          </a:xfrm>
          <a:prstGeom prst="rect">
            <a:avLst/>
          </a:prstGeom>
          <a:solidFill>
            <a:schemeClr val="accent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A52877D-AFFE-4F87-98A7-0F60ACE3A468}"/>
              </a:ext>
            </a:extLst>
          </p:cNvPr>
          <p:cNvSpPr/>
          <p:nvPr userDrawn="1"/>
        </p:nvSpPr>
        <p:spPr>
          <a:xfrm rot="5400000">
            <a:off x="7239000" y="73026"/>
            <a:ext cx="3798887" cy="5726112"/>
          </a:xfrm>
          <a:prstGeom prst="rect">
            <a:avLst/>
          </a:prstGeom>
          <a:solidFill>
            <a:schemeClr val="accent5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  <p:pic>
        <p:nvPicPr>
          <p:cNvPr id="29" name="Picture 16">
            <a:extLst>
              <a:ext uri="{FF2B5EF4-FFF2-40B4-BE49-F238E27FC236}">
                <a16:creationId xmlns:a16="http://schemas.microsoft.com/office/drawing/2014/main" id="{DF830758-099E-403E-BA65-CFA5270CF82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75" y="1206500"/>
            <a:ext cx="2239963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14">
            <a:extLst>
              <a:ext uri="{FF2B5EF4-FFF2-40B4-BE49-F238E27FC236}">
                <a16:creationId xmlns:a16="http://schemas.microsoft.com/office/drawing/2014/main" id="{1F8231B9-154D-4155-9D0E-202BE47E2A4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990" y="-948607"/>
            <a:ext cx="12161838" cy="695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7426906" y="5958086"/>
            <a:ext cx="4264272" cy="295077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3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7426906" y="6267966"/>
            <a:ext cx="4264272" cy="301109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33" name="Title 1"/>
          <p:cNvSpPr>
            <a:spLocks noGrp="1"/>
          </p:cNvSpPr>
          <p:nvPr>
            <p:ph type="title"/>
          </p:nvPr>
        </p:nvSpPr>
        <p:spPr>
          <a:xfrm>
            <a:off x="6649606" y="2071010"/>
            <a:ext cx="5045507" cy="1556425"/>
          </a:xfrm>
        </p:spPr>
        <p:txBody>
          <a:bodyPr anchor="ctr" anchorCtr="0"/>
          <a:lstStyle>
            <a:lvl1pPr algn="r">
              <a:lnSpc>
                <a:spcPct val="85000"/>
              </a:lnSpc>
              <a:defRPr sz="55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7426906" y="1652709"/>
            <a:ext cx="4268207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Subtitle 2"/>
          <p:cNvSpPr>
            <a:spLocks noGrp="1"/>
          </p:cNvSpPr>
          <p:nvPr>
            <p:ph type="subTitle" idx="1"/>
          </p:nvPr>
        </p:nvSpPr>
        <p:spPr>
          <a:xfrm>
            <a:off x="6654335" y="3590524"/>
            <a:ext cx="5040778" cy="739253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17" name="TextBox 20">
            <a:extLst>
              <a:ext uri="{FF2B5EF4-FFF2-40B4-BE49-F238E27FC236}">
                <a16:creationId xmlns:a16="http://schemas.microsoft.com/office/drawing/2014/main" id="{C1D5B9A4-2864-4A65-A059-9E82D9AA4396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364289" y="6448709"/>
            <a:ext cx="8350250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US" altLang="en-US" sz="1000" dirty="0">
                <a:solidFill>
                  <a:schemeClr val="bg1"/>
                </a:solidFill>
              </a:rPr>
              <a:t>© 2021 Arm Limited </a:t>
            </a:r>
          </a:p>
        </p:txBody>
      </p:sp>
    </p:spTree>
    <p:extLst>
      <p:ext uri="{BB962C8B-B14F-4D97-AF65-F5344CB8AC3E}">
        <p14:creationId xmlns:p14="http://schemas.microsoft.com/office/powerpoint/2010/main" val="100122668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Slide for Full Width U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6174011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losing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511EA66-8035-4072-B874-ABE710416AF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285829" y="6481763"/>
            <a:ext cx="917575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fld id="{705691CA-1385-4202-BB32-7980FD0D4BC4}" type="slidenum"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 typeface="Arial" charset="0"/>
                <a:buNone/>
                <a:tabLst/>
                <a:defRPr/>
              </a:pPr>
              <a:t>‹#›</a:t>
            </a:fld>
            <a:endParaRPr kumimoji="0" lang="en-US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C7212D-F60C-4C2D-A508-E9F1C351B12C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114791" y="536644"/>
            <a:ext cx="4403725" cy="56323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Thank You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Danke</a:t>
            </a:r>
            <a:endParaRPr kumimoji="0" lang="en-US" altLang="en-US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Merci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谢谢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ありがとう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Gracias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Kiitos</a:t>
            </a:r>
            <a:endParaRPr kumimoji="0" lang="en-US" altLang="en-US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cs typeface="+mn-cs"/>
              </a:rPr>
              <a:t>감사합니다</a:t>
            </a:r>
            <a:endParaRPr kumimoji="0" lang="ko-KR" altLang="en-US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i-in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Mangal" panose="02040503050203030202" pitchFamily="18" charset="0"/>
              </a:rPr>
              <a:t>धन्यवाद</a:t>
            </a:r>
            <a:endParaRPr kumimoji="0" lang="en-US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e-IL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Arial" panose="020B0604020202020204" pitchFamily="34" charset="0"/>
              </a:rPr>
              <a:t>תודה</a:t>
            </a:r>
            <a:endParaRPr kumimoji="0" lang="hi-in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Mangal" panose="02040503050203030202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2B5F482-A1DF-47CF-A799-587634BE9938}"/>
              </a:ext>
            </a:extLst>
          </p:cNvPr>
          <p:cNvSpPr/>
          <p:nvPr userDrawn="1"/>
        </p:nvSpPr>
        <p:spPr>
          <a:xfrm>
            <a:off x="10683875" y="5937250"/>
            <a:ext cx="1095375" cy="6826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74530B3-2C71-47A4-BAB2-78A35EAF1A5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482271" y="3123385"/>
            <a:ext cx="4201604" cy="611230"/>
          </a:xfrm>
          <a:prstGeom prst="rect">
            <a:avLst/>
          </a:prstGeom>
        </p:spPr>
      </p:pic>
      <p:sp>
        <p:nvSpPr>
          <p:cNvPr id="7" name="TextBox 20">
            <a:extLst>
              <a:ext uri="{FF2B5EF4-FFF2-40B4-BE49-F238E27FC236}">
                <a16:creationId xmlns:a16="http://schemas.microsoft.com/office/drawing/2014/main" id="{8BAF9C60-F9CC-4C8F-93DA-B196CC6E3C9D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22230" y="6481763"/>
            <a:ext cx="8350250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US" altLang="en-US" sz="1000" dirty="0">
                <a:solidFill>
                  <a:schemeClr val="bg1"/>
                </a:solidFill>
              </a:rPr>
              <a:t>© 2021 Arm Limited </a:t>
            </a:r>
          </a:p>
        </p:txBody>
      </p:sp>
    </p:spTree>
    <p:extLst>
      <p:ext uri="{BB962C8B-B14F-4D97-AF65-F5344CB8AC3E}">
        <p14:creationId xmlns:p14="http://schemas.microsoft.com/office/powerpoint/2010/main" val="229551723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losing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6"/>
          <p:cNvSpPr txBox="1">
            <a:spLocks noChangeArrowheads="1"/>
          </p:cNvSpPr>
          <p:nvPr userDrawn="1"/>
        </p:nvSpPr>
        <p:spPr bwMode="auto">
          <a:xfrm>
            <a:off x="492125" y="6430963"/>
            <a:ext cx="917575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fld id="{EF865F52-F038-9143-B10F-EC315F327B49}" type="slidenum"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 typeface="Arial" charset="0"/>
                <a:buNone/>
                <a:tabLst/>
                <a:defRPr/>
              </a:pPr>
              <a:t>‹#›</a:t>
            </a:fld>
            <a:endParaRPr kumimoji="0" lang="en-US" altLang="en-US" sz="10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3" name="TextBox 2"/>
          <p:cNvSpPr txBox="1">
            <a:spLocks noChangeArrowheads="1"/>
          </p:cNvSpPr>
          <p:nvPr userDrawn="1"/>
        </p:nvSpPr>
        <p:spPr bwMode="auto">
          <a:xfrm>
            <a:off x="492125" y="6430963"/>
            <a:ext cx="917575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fld id="{223CA994-01FB-B24C-A927-7E3417958BAD}" type="slidenum"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 typeface="Arial" charset="0"/>
                <a:buNone/>
                <a:tabLst/>
                <a:defRPr/>
              </a:pPr>
              <a:t>‹#›</a:t>
            </a:fld>
            <a:endParaRPr kumimoji="0" lang="en-US" altLang="en-US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10683875" y="5937250"/>
            <a:ext cx="1095375" cy="6826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 userDrawn="1"/>
        </p:nvSpPr>
        <p:spPr bwMode="auto">
          <a:xfrm>
            <a:off x="728663" y="4800600"/>
            <a:ext cx="543242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x-none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The Arm trademarks featured in this presentation are registered trademarks or trademarks of Arm Limited (or its subsidiaries) in the US and/or elsewhere.  All rights reserved.  All other marks featured may be trademarks of their respective owners.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altLang="x-none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altLang="x-none" sz="12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www.arm.com</a:t>
            </a:r>
            <a:r>
              <a:rPr kumimoji="0" lang="en-US" altLang="x-none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/company/policies/trademarks</a:t>
            </a:r>
          </a:p>
        </p:txBody>
      </p:sp>
      <p:sp>
        <p:nvSpPr>
          <p:cNvPr id="9" name="TextBox 20"/>
          <p:cNvSpPr txBox="1">
            <a:spLocks noChangeArrowheads="1"/>
          </p:cNvSpPr>
          <p:nvPr userDrawn="1"/>
        </p:nvSpPr>
        <p:spPr bwMode="auto">
          <a:xfrm>
            <a:off x="804863" y="6430963"/>
            <a:ext cx="8350250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© 2018 Arm Limited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CE9EDFC-9DD0-4ADC-9DE6-C6516087E64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860962" y="3123385"/>
            <a:ext cx="4201604" cy="611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81429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Subtitle and Content altern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CBF7399-A5A6-45BA-979D-565957665B70}"/>
              </a:ext>
            </a:extLst>
          </p:cNvPr>
          <p:cNvSpPr/>
          <p:nvPr userDrawn="1"/>
        </p:nvSpPr>
        <p:spPr>
          <a:xfrm>
            <a:off x="0" y="0"/>
            <a:ext cx="12192000" cy="59674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ADA842-6E77-49F5-886C-490811425F6D}"/>
              </a:ext>
            </a:extLst>
          </p:cNvPr>
          <p:cNvSpPr/>
          <p:nvPr userDrawn="1"/>
        </p:nvSpPr>
        <p:spPr>
          <a:xfrm>
            <a:off x="-15875" y="0"/>
            <a:ext cx="12192000" cy="59674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EED0DA2-9043-4185-9741-3FE4180093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82461" y="5720754"/>
            <a:ext cx="5800089" cy="1137247"/>
          </a:xfrm>
          <a:custGeom>
            <a:avLst/>
            <a:gdLst>
              <a:gd name="connsiteX0" fmla="*/ 1969769 w 5800089"/>
              <a:gd name="connsiteY0" fmla="*/ 0 h 1137247"/>
              <a:gd name="connsiteX1" fmla="*/ 5800089 w 5800089"/>
              <a:gd name="connsiteY1" fmla="*/ 0 h 1137247"/>
              <a:gd name="connsiteX2" fmla="*/ 3830319 w 5800089"/>
              <a:gd name="connsiteY2" fmla="*/ 1137247 h 1137247"/>
              <a:gd name="connsiteX3" fmla="*/ 0 w 5800089"/>
              <a:gd name="connsiteY3" fmla="*/ 1137247 h 1137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00089" h="1137247">
                <a:moveTo>
                  <a:pt x="1969769" y="0"/>
                </a:moveTo>
                <a:lnTo>
                  <a:pt x="5800089" y="0"/>
                </a:lnTo>
                <a:lnTo>
                  <a:pt x="3830319" y="1137247"/>
                </a:lnTo>
                <a:lnTo>
                  <a:pt x="0" y="1137247"/>
                </a:lnTo>
                <a:close/>
              </a:path>
            </a:pathLst>
          </a:cu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idx="1"/>
          </p:nvPr>
        </p:nvSpPr>
        <p:spPr>
          <a:xfrm>
            <a:off x="490435" y="1666160"/>
            <a:ext cx="11180867" cy="3619578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chemeClr val="bg1"/>
              </a:buClr>
              <a:buFont typeface="Arial" charset="0"/>
              <a:buChar char="•"/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678135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>
            <a:extLst>
              <a:ext uri="{FF2B5EF4-FFF2-40B4-BE49-F238E27FC236}">
                <a16:creationId xmlns:a16="http://schemas.microsoft.com/office/drawing/2014/main" id="{25C61611-3300-41F4-84AB-94B0AEB16E0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"/>
          <a:stretch>
            <a:fillRect/>
          </a:stretch>
        </p:blipFill>
        <p:spPr bwMode="auto">
          <a:xfrm>
            <a:off x="0" y="0"/>
            <a:ext cx="12225338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349E85A-37F4-4B10-9CEF-826A13263882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358EDEA1-0DE3-4FC1-BD43-3AA9652E3E3A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37477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8B2A1FB-5F08-4983-827C-7406A849E900}"/>
              </a:ext>
            </a:extLst>
          </p:cNvPr>
          <p:cNvSpPr/>
          <p:nvPr userDrawn="1"/>
        </p:nvSpPr>
        <p:spPr>
          <a:xfrm>
            <a:off x="3413126" y="4835525"/>
            <a:ext cx="3828922" cy="952500"/>
          </a:xfrm>
          <a:prstGeom prst="rect">
            <a:avLst/>
          </a:prstGeom>
          <a:solidFill>
            <a:schemeClr val="accent3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A4BEA0D-7E19-4ECC-A868-BDD295C3C5AD}"/>
              </a:ext>
            </a:extLst>
          </p:cNvPr>
          <p:cNvSpPr/>
          <p:nvPr userDrawn="1"/>
        </p:nvSpPr>
        <p:spPr>
          <a:xfrm rot="5400000">
            <a:off x="9135998" y="3897249"/>
            <a:ext cx="955675" cy="4743577"/>
          </a:xfrm>
          <a:prstGeom prst="rect">
            <a:avLst/>
          </a:prstGeom>
          <a:solidFill>
            <a:schemeClr val="accent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A52877D-AFFE-4F87-98A7-0F60ACE3A468}"/>
              </a:ext>
            </a:extLst>
          </p:cNvPr>
          <p:cNvSpPr/>
          <p:nvPr userDrawn="1"/>
        </p:nvSpPr>
        <p:spPr>
          <a:xfrm rot="5400000">
            <a:off x="7239000" y="73026"/>
            <a:ext cx="3798887" cy="5726112"/>
          </a:xfrm>
          <a:prstGeom prst="rect">
            <a:avLst/>
          </a:prstGeom>
          <a:solidFill>
            <a:schemeClr val="accent5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  <p:pic>
        <p:nvPicPr>
          <p:cNvPr id="29" name="Picture 16">
            <a:extLst>
              <a:ext uri="{FF2B5EF4-FFF2-40B4-BE49-F238E27FC236}">
                <a16:creationId xmlns:a16="http://schemas.microsoft.com/office/drawing/2014/main" id="{DF830758-099E-403E-BA65-CFA5270CF82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75" y="1206500"/>
            <a:ext cx="2239963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14">
            <a:extLst>
              <a:ext uri="{FF2B5EF4-FFF2-40B4-BE49-F238E27FC236}">
                <a16:creationId xmlns:a16="http://schemas.microsoft.com/office/drawing/2014/main" id="{1F8231B9-154D-4155-9D0E-202BE47E2A4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61838" cy="695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7426906" y="5958086"/>
            <a:ext cx="4264272" cy="295077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3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7426906" y="6267966"/>
            <a:ext cx="4264272" cy="301109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33" name="Title 1"/>
          <p:cNvSpPr>
            <a:spLocks noGrp="1"/>
          </p:cNvSpPr>
          <p:nvPr>
            <p:ph type="title"/>
          </p:nvPr>
        </p:nvSpPr>
        <p:spPr>
          <a:xfrm>
            <a:off x="6649606" y="2071010"/>
            <a:ext cx="5045507" cy="1556425"/>
          </a:xfrm>
        </p:spPr>
        <p:txBody>
          <a:bodyPr anchor="ctr" anchorCtr="0"/>
          <a:lstStyle>
            <a:lvl1pPr algn="r">
              <a:lnSpc>
                <a:spcPct val="85000"/>
              </a:lnSpc>
              <a:defRPr sz="55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7426906" y="1652709"/>
            <a:ext cx="4268207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Subtitle 2"/>
          <p:cNvSpPr>
            <a:spLocks noGrp="1"/>
          </p:cNvSpPr>
          <p:nvPr>
            <p:ph type="subTitle" idx="1"/>
          </p:nvPr>
        </p:nvSpPr>
        <p:spPr>
          <a:xfrm>
            <a:off x="6654335" y="3590524"/>
            <a:ext cx="5040778" cy="739253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90321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>
            <a:extLst>
              <a:ext uri="{FF2B5EF4-FFF2-40B4-BE49-F238E27FC236}">
                <a16:creationId xmlns:a16="http://schemas.microsoft.com/office/drawing/2014/main" id="{012829B4-F003-443D-BAAD-D767D7607653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6294006" y="2057639"/>
            <a:ext cx="5045507" cy="1556425"/>
          </a:xfrm>
        </p:spPr>
        <p:txBody>
          <a:bodyPr anchor="ctr" anchorCtr="0"/>
          <a:lstStyle>
            <a:lvl1pPr algn="r">
              <a:lnSpc>
                <a:spcPct val="85000"/>
              </a:lnSpc>
              <a:defRPr sz="55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Subtitle 2"/>
          <p:cNvSpPr>
            <a:spLocks noGrp="1"/>
          </p:cNvSpPr>
          <p:nvPr>
            <p:ph type="subTitle" idx="1"/>
          </p:nvPr>
        </p:nvSpPr>
        <p:spPr>
          <a:xfrm>
            <a:off x="6298735" y="3671282"/>
            <a:ext cx="5040778" cy="739253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2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6294006" y="5562481"/>
            <a:ext cx="5041572" cy="239159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Author</a:t>
            </a:r>
          </a:p>
        </p:txBody>
      </p:sp>
      <p:sp>
        <p:nvSpPr>
          <p:cNvPr id="2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6294006" y="5872361"/>
            <a:ext cx="5041572" cy="239159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7071306" y="1639338"/>
            <a:ext cx="4268207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99C5097-7251-45E1-B2AF-B137762C7DC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4863" y="1731920"/>
            <a:ext cx="4040830" cy="587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9241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Section Divider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4">
            <a:extLst>
              <a:ext uri="{FF2B5EF4-FFF2-40B4-BE49-F238E27FC236}">
                <a16:creationId xmlns:a16="http://schemas.microsoft.com/office/drawing/2014/main" id="{E11C1B9F-CF01-4B19-871A-0E835AC194B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61838" cy="695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62B52B8-B955-4011-BA1B-3F562C2B9721}"/>
              </a:ext>
            </a:extLst>
          </p:cNvPr>
          <p:cNvSpPr/>
          <p:nvPr userDrawn="1"/>
        </p:nvSpPr>
        <p:spPr>
          <a:xfrm>
            <a:off x="9145588" y="0"/>
            <a:ext cx="94456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9C667FE-5F49-4902-BA4E-5F42CE73BF8F}"/>
              </a:ext>
            </a:extLst>
          </p:cNvPr>
          <p:cNvSpPr/>
          <p:nvPr userDrawn="1"/>
        </p:nvSpPr>
        <p:spPr>
          <a:xfrm rot="5400000">
            <a:off x="5618956" y="-781843"/>
            <a:ext cx="954087" cy="12192000"/>
          </a:xfrm>
          <a:prstGeom prst="rect">
            <a:avLst/>
          </a:prstGeom>
          <a:solidFill>
            <a:schemeClr val="accent4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884816" y="2191911"/>
            <a:ext cx="7747119" cy="794604"/>
          </a:xfrm>
        </p:spPr>
        <p:txBody>
          <a:bodyPr/>
          <a:lstStyle>
            <a:lvl1pPr marL="0" indent="0" algn="l">
              <a:buNone/>
              <a:defRPr sz="5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884816" y="3130310"/>
            <a:ext cx="6858000" cy="1033463"/>
          </a:xfrm>
        </p:spPr>
        <p:txBody>
          <a:bodyPr/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Sub header if needed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D1E5EE6-EC60-4F36-8250-F6D27EEE174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82544" y="6335650"/>
            <a:ext cx="2732051" cy="397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8993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Section Divider slide">
    <p:bg>
      <p:bgPr>
        <a:solidFill>
          <a:schemeClr val="tx2">
            <a:alpha val="79999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4">
            <a:extLst>
              <a:ext uri="{FF2B5EF4-FFF2-40B4-BE49-F238E27FC236}">
                <a16:creationId xmlns:a16="http://schemas.microsoft.com/office/drawing/2014/main" id="{5B8B71E0-69B2-4405-92A4-A8D4317D90C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61838" cy="695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B01617F-3437-4EA0-9F3A-35641BDCD476}"/>
              </a:ext>
            </a:extLst>
          </p:cNvPr>
          <p:cNvSpPr/>
          <p:nvPr userDrawn="1"/>
        </p:nvSpPr>
        <p:spPr>
          <a:xfrm>
            <a:off x="2473325" y="5788025"/>
            <a:ext cx="5715000" cy="957263"/>
          </a:xfrm>
          <a:prstGeom prst="rect">
            <a:avLst/>
          </a:prstGeom>
          <a:solidFill>
            <a:schemeClr val="accent3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93C7CB8-D0ED-4CBB-A14C-0F5A992AEC32}"/>
              </a:ext>
            </a:extLst>
          </p:cNvPr>
          <p:cNvSpPr/>
          <p:nvPr userDrawn="1"/>
        </p:nvSpPr>
        <p:spPr>
          <a:xfrm rot="5400000">
            <a:off x="8668545" y="3399631"/>
            <a:ext cx="950912" cy="3825875"/>
          </a:xfrm>
          <a:prstGeom prst="rect">
            <a:avLst/>
          </a:prstGeom>
          <a:solidFill>
            <a:schemeClr val="accent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6458DA-6FE5-4EAB-9430-95208E73E3F5}"/>
              </a:ext>
            </a:extLst>
          </p:cNvPr>
          <p:cNvSpPr/>
          <p:nvPr userDrawn="1"/>
        </p:nvSpPr>
        <p:spPr>
          <a:xfrm rot="5400000">
            <a:off x="8661400" y="-395287"/>
            <a:ext cx="2852737" cy="3798888"/>
          </a:xfrm>
          <a:prstGeom prst="rect">
            <a:avLst/>
          </a:prstGeom>
          <a:solidFill>
            <a:schemeClr val="accent5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884816" y="2191911"/>
            <a:ext cx="7747119" cy="794604"/>
          </a:xfrm>
        </p:spPr>
        <p:txBody>
          <a:bodyPr/>
          <a:lstStyle>
            <a:lvl1pPr marL="0" indent="0" algn="l">
              <a:buNone/>
              <a:defRPr sz="5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884816" y="3130310"/>
            <a:ext cx="6858000" cy="1033463"/>
          </a:xfrm>
        </p:spPr>
        <p:txBody>
          <a:bodyPr/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err="1"/>
              <a:t>Subheader</a:t>
            </a:r>
            <a:r>
              <a:rPr lang="en-US"/>
              <a:t> if needed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EFCF160-BBA0-4263-8872-2E8BE7E8326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82544" y="6335650"/>
            <a:ext cx="2732051" cy="397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2681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Section Divider slide">
    <p:bg>
      <p:bgPr>
        <a:solidFill>
          <a:schemeClr val="tx2">
            <a:alpha val="79999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4">
            <a:extLst>
              <a:ext uri="{FF2B5EF4-FFF2-40B4-BE49-F238E27FC236}">
                <a16:creationId xmlns:a16="http://schemas.microsoft.com/office/drawing/2014/main" id="{80CE8D38-A1A3-42B2-A2B4-D2CAD399E6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61838" cy="695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9895B2B-A497-48E9-ADEB-D02F00658322}"/>
              </a:ext>
            </a:extLst>
          </p:cNvPr>
          <p:cNvSpPr/>
          <p:nvPr userDrawn="1"/>
        </p:nvSpPr>
        <p:spPr>
          <a:xfrm rot="5400000">
            <a:off x="8189913" y="1981200"/>
            <a:ext cx="2865438" cy="2859087"/>
          </a:xfrm>
          <a:prstGeom prst="rect">
            <a:avLst/>
          </a:prstGeom>
          <a:solidFill>
            <a:schemeClr val="accent4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E5602E1-3D6F-4250-94C4-9D35DC940925}"/>
              </a:ext>
            </a:extLst>
          </p:cNvPr>
          <p:cNvSpPr/>
          <p:nvPr userDrawn="1"/>
        </p:nvSpPr>
        <p:spPr>
          <a:xfrm rot="5400000">
            <a:off x="7238207" y="70644"/>
            <a:ext cx="952500" cy="2865437"/>
          </a:xfrm>
          <a:prstGeom prst="rect">
            <a:avLst/>
          </a:prstGeom>
          <a:solidFill>
            <a:schemeClr val="accent5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9F608C9-DD55-416C-933C-355A9DCB6145}"/>
              </a:ext>
            </a:extLst>
          </p:cNvPr>
          <p:cNvSpPr/>
          <p:nvPr userDrawn="1"/>
        </p:nvSpPr>
        <p:spPr>
          <a:xfrm>
            <a:off x="2473325" y="4838700"/>
            <a:ext cx="5715000" cy="955675"/>
          </a:xfrm>
          <a:prstGeom prst="rect">
            <a:avLst/>
          </a:prstGeom>
          <a:solidFill>
            <a:schemeClr val="accent3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884816" y="2191911"/>
            <a:ext cx="7747119" cy="794604"/>
          </a:xfrm>
        </p:spPr>
        <p:txBody>
          <a:bodyPr/>
          <a:lstStyle>
            <a:lvl1pPr marL="0" indent="0" algn="l">
              <a:buNone/>
              <a:defRPr sz="5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884816" y="3130310"/>
            <a:ext cx="6858000" cy="1033463"/>
          </a:xfrm>
        </p:spPr>
        <p:txBody>
          <a:bodyPr/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err="1"/>
              <a:t>Subheader</a:t>
            </a:r>
            <a:r>
              <a:rPr lang="en-US"/>
              <a:t> if needed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9B99F94-93C6-4007-A4D0-E71FCE85B90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82544" y="6335650"/>
            <a:ext cx="2732051" cy="397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1091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Section Divider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4">
            <a:extLst>
              <a:ext uri="{FF2B5EF4-FFF2-40B4-BE49-F238E27FC236}">
                <a16:creationId xmlns:a16="http://schemas.microsoft.com/office/drawing/2014/main" id="{C76D8CDB-659F-4586-B25C-B4DE95CC43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61838" cy="695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D1C067D-A19A-479C-9DB4-AD81E6604607}"/>
              </a:ext>
            </a:extLst>
          </p:cNvPr>
          <p:cNvSpPr/>
          <p:nvPr userDrawn="1"/>
        </p:nvSpPr>
        <p:spPr>
          <a:xfrm>
            <a:off x="2473325" y="4838700"/>
            <a:ext cx="5715000" cy="955675"/>
          </a:xfrm>
          <a:prstGeom prst="rect">
            <a:avLst/>
          </a:prstGeom>
          <a:solidFill>
            <a:srgbClr val="FFC600">
              <a:alpha val="7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28ACF3F-3E27-461E-9EDA-788397E79711}"/>
              </a:ext>
            </a:extLst>
          </p:cNvPr>
          <p:cNvSpPr/>
          <p:nvPr userDrawn="1"/>
        </p:nvSpPr>
        <p:spPr>
          <a:xfrm rot="5400000">
            <a:off x="8189913" y="1981200"/>
            <a:ext cx="2865438" cy="2859087"/>
          </a:xfrm>
          <a:prstGeom prst="rect">
            <a:avLst/>
          </a:prstGeom>
          <a:solidFill>
            <a:schemeClr val="accent4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D8FA392-092A-4708-90F0-75F695B65C9A}"/>
              </a:ext>
            </a:extLst>
          </p:cNvPr>
          <p:cNvSpPr/>
          <p:nvPr userDrawn="1"/>
        </p:nvSpPr>
        <p:spPr>
          <a:xfrm rot="5400000">
            <a:off x="7238207" y="70644"/>
            <a:ext cx="952500" cy="2865437"/>
          </a:xfrm>
          <a:prstGeom prst="rect">
            <a:avLst/>
          </a:prstGeom>
          <a:solidFill>
            <a:srgbClr val="FF6900">
              <a:alpha val="7607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884816" y="2191911"/>
            <a:ext cx="7747119" cy="794604"/>
          </a:xfrm>
        </p:spPr>
        <p:txBody>
          <a:bodyPr/>
          <a:lstStyle>
            <a:lvl1pPr marL="0" indent="0" algn="l">
              <a:buNone/>
              <a:defRPr sz="5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884816" y="3130310"/>
            <a:ext cx="6858000" cy="1033463"/>
          </a:xfrm>
        </p:spPr>
        <p:txBody>
          <a:bodyPr/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err="1"/>
              <a:t>Subheader</a:t>
            </a:r>
            <a:r>
              <a:rPr lang="en-US"/>
              <a:t> if needed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5602A8C-9823-4809-982C-93956DD56D7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82544" y="6335650"/>
            <a:ext cx="2732051" cy="397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5417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Slide with TOP level 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05619" y="1248319"/>
            <a:ext cx="11180762" cy="4361361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672783">
              <a:lnSpc>
                <a:spcPct val="100000"/>
              </a:lnSpc>
              <a:spcAft>
                <a:spcPts val="0"/>
              </a:spcAft>
              <a:defRPr>
                <a:solidFill>
                  <a:schemeClr val="tx2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defRPr>
                <a:solidFill>
                  <a:schemeClr val="tx2"/>
                </a:solidFill>
              </a:defRPr>
            </a:lvl3pPr>
            <a:lvl4pPr marL="1293178">
              <a:lnSpc>
                <a:spcPct val="100000"/>
              </a:lnSpc>
              <a:spcAft>
                <a:spcPts val="0"/>
              </a:spcAft>
              <a:defRPr>
                <a:solidFill>
                  <a:schemeClr val="tx2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noProof="0" dirty="0"/>
              <a:t>Click to edit Master text styles with Top Level Bullet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17071891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2125" y="295275"/>
            <a:ext cx="11180763" cy="66675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84EB643E-3109-434C-BA97-15D4C8A5EF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2125" y="1479550"/>
            <a:ext cx="11180763" cy="408622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9" name="Picture 8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85C44994-EE29-4E68-942C-33DEE4CDA452}"/>
              </a:ext>
            </a:extLst>
          </p:cNvPr>
          <p:cNvPicPr>
            <a:picLocks noChangeAspect="1"/>
          </p:cNvPicPr>
          <p:nvPr userDrawn="1"/>
        </p:nvPicPr>
        <p:blipFill>
          <a:blip r:embed="rId25"/>
          <a:stretch>
            <a:fillRect/>
          </a:stretch>
        </p:blipFill>
        <p:spPr>
          <a:xfrm>
            <a:off x="9155113" y="6416914"/>
            <a:ext cx="2904881" cy="349690"/>
          </a:xfrm>
          <a:prstGeom prst="rect">
            <a:avLst/>
          </a:prstGeom>
        </p:spPr>
      </p:pic>
      <p:sp>
        <p:nvSpPr>
          <p:cNvPr id="1029" name="TextBox 26"/>
          <p:cNvSpPr txBox="1">
            <a:spLocks noChangeArrowheads="1"/>
          </p:cNvSpPr>
          <p:nvPr userDrawn="1"/>
        </p:nvSpPr>
        <p:spPr bwMode="auto">
          <a:xfrm flipH="1">
            <a:off x="255514" y="6437965"/>
            <a:ext cx="109203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fld id="{2682C2D1-8EA8-E748-B66F-74D4D53CF8F8}" type="slidenum"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 typeface="Arial" charset="0"/>
                <a:buNone/>
                <a:tabLst/>
                <a:defRPr/>
              </a:pPr>
              <a:t>‹#›</a:t>
            </a:fld>
            <a:endParaRPr kumimoji="0" lang="en-US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AB6087-5F79-4BE7-942A-42714288F3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8" name="TextBox 20">
            <a:extLst>
              <a:ext uri="{FF2B5EF4-FFF2-40B4-BE49-F238E27FC236}">
                <a16:creationId xmlns:a16="http://schemas.microsoft.com/office/drawing/2014/main" id="{2E1F99B3-1139-4E0A-9B8B-493D8A7F1341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92125" y="6438352"/>
            <a:ext cx="8350250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US" altLang="en-US" sz="1000" dirty="0">
                <a:solidFill>
                  <a:srgbClr val="7F7F7F"/>
                </a:solidFill>
              </a:rPr>
              <a:t>© 2021 Arm Limited </a:t>
            </a:r>
          </a:p>
        </p:txBody>
      </p:sp>
    </p:spTree>
    <p:extLst>
      <p:ext uri="{BB962C8B-B14F-4D97-AF65-F5344CB8AC3E}">
        <p14:creationId xmlns:p14="http://schemas.microsoft.com/office/powerpoint/2010/main" val="23234124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512" r:id="rId1"/>
    <p:sldLayoutId id="2147485513" r:id="rId2"/>
    <p:sldLayoutId id="2147485514" r:id="rId3"/>
    <p:sldLayoutId id="2147485515" r:id="rId4"/>
    <p:sldLayoutId id="2147485516" r:id="rId5"/>
    <p:sldLayoutId id="2147485517" r:id="rId6"/>
    <p:sldLayoutId id="2147485518" r:id="rId7"/>
    <p:sldLayoutId id="2147485519" r:id="rId8"/>
    <p:sldLayoutId id="2147485520" r:id="rId9"/>
    <p:sldLayoutId id="2147485521" r:id="rId10"/>
    <p:sldLayoutId id="2147485522" r:id="rId11"/>
    <p:sldLayoutId id="2147485523" r:id="rId12"/>
    <p:sldLayoutId id="2147485524" r:id="rId13"/>
    <p:sldLayoutId id="2147485525" r:id="rId14"/>
    <p:sldLayoutId id="2147485526" r:id="rId15"/>
    <p:sldLayoutId id="2147485527" r:id="rId16"/>
    <p:sldLayoutId id="2147485528" r:id="rId17"/>
    <p:sldLayoutId id="2147485529" r:id="rId18"/>
    <p:sldLayoutId id="2147485530" r:id="rId19"/>
    <p:sldLayoutId id="2147485531" r:id="rId20"/>
    <p:sldLayoutId id="2147485532" r:id="rId21"/>
    <p:sldLayoutId id="2147485533" r:id="rId22"/>
    <p:sldLayoutId id="2147485534" r:id="rId23"/>
  </p:sldLayoutIdLst>
  <p:hf hdr="0" ftr="0" dt="0"/>
  <p:txStyles>
    <p:titleStyle>
      <a:lvl1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 kern="1200" spc="-50">
          <a:solidFill>
            <a:schemeClr val="accent1"/>
          </a:solidFill>
          <a:latin typeface="+mn-lt"/>
          <a:ea typeface="ＭＳ Ｐゴシック" charset="0"/>
          <a:cs typeface="ＭＳ Ｐゴシック" charset="0"/>
        </a:defRPr>
      </a:lvl1pPr>
      <a:lvl2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2pPr>
      <a:lvl3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3pPr>
      <a:lvl4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4pPr>
      <a:lvl5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5pPr>
      <a:lvl6pPr marL="4572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6pPr>
      <a:lvl7pPr marL="9144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7pPr>
      <a:lvl8pPr marL="13716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8pPr>
      <a:lvl9pPr marL="18288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9pPr>
    </p:titleStyle>
    <p:bodyStyle>
      <a:lvl1pPr marL="342900" indent="-342900" algn="l" rtl="0" eaLnBrk="1" fontAlgn="base" hangingPunct="1">
        <a:lnSpc>
          <a:spcPct val="100000"/>
        </a:lnSpc>
        <a:spcBef>
          <a:spcPts val="600"/>
        </a:spcBef>
        <a:spcAft>
          <a:spcPts val="0"/>
        </a:spcAft>
        <a:buClr>
          <a:schemeClr val="accent1"/>
        </a:buClr>
        <a:buFont typeface="Arial" charset="0"/>
        <a:buChar char="•"/>
        <a:defRPr sz="2400" kern="1200">
          <a:solidFill>
            <a:schemeClr val="tx2"/>
          </a:solidFill>
          <a:latin typeface="+mn-lt"/>
          <a:ea typeface="ＭＳ Ｐゴシック" charset="0"/>
          <a:cs typeface="ＭＳ Ｐゴシック" charset="0"/>
        </a:defRPr>
      </a:lvl1pPr>
      <a:lvl2pPr marL="581343" indent="-166688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Arial" charset="0"/>
        <a:buChar char="•"/>
        <a:defRPr kern="1200">
          <a:solidFill>
            <a:srgbClr val="383838"/>
          </a:solidFill>
          <a:latin typeface="+mn-lt"/>
          <a:ea typeface="ＭＳ Ｐゴシック" charset="0"/>
          <a:cs typeface="+mn-cs"/>
        </a:defRPr>
      </a:lvl2pPr>
      <a:lvl3pPr marL="855663" indent="-166688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charset="0"/>
        <a:buChar char="–"/>
        <a:defRPr kern="1200">
          <a:solidFill>
            <a:srgbClr val="383838"/>
          </a:solidFill>
          <a:latin typeface="+mn-lt"/>
          <a:ea typeface="ＭＳ Ｐゴシック" charset="0"/>
          <a:cs typeface="+mn-cs"/>
        </a:defRPr>
      </a:lvl3pPr>
      <a:lvl4pPr marL="1201738" indent="-173038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Wingdings" charset="2"/>
        <a:buChar char="§"/>
        <a:defRPr kern="1200">
          <a:solidFill>
            <a:srgbClr val="383838"/>
          </a:solidFill>
          <a:latin typeface="+mn-lt"/>
          <a:ea typeface="ＭＳ Ｐゴシック" charset="0"/>
          <a:cs typeface="+mn-cs"/>
        </a:defRPr>
      </a:lvl4pPr>
      <a:lvl5pPr marL="1427163" indent="-168275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charset="0"/>
        <a:buChar char="–"/>
        <a:defRPr kern="1200">
          <a:solidFill>
            <a:srgbClr val="383838"/>
          </a:solidFill>
          <a:latin typeface="+mn-lt"/>
          <a:ea typeface="ＭＳ Ｐゴシック" charset="0"/>
          <a:cs typeface="+mn-cs"/>
        </a:defRPr>
      </a:lvl5pPr>
      <a:lvl6pPr marL="16550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lang="en-US" sz="1800" kern="1200" dirty="0" smtClean="0">
          <a:solidFill>
            <a:srgbClr val="383838"/>
          </a:solidFill>
          <a:latin typeface="+mn-lt"/>
          <a:ea typeface="+mn-ea"/>
          <a:cs typeface="+mn-cs"/>
        </a:defRPr>
      </a:lvl6pPr>
      <a:lvl7pPr marL="18836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panose="020F0502020204030204" pitchFamily="34" charset="0"/>
        <a:buChar char="–"/>
        <a:defRPr lang="en-US" sz="1800" kern="1200" dirty="0" smtClean="0">
          <a:solidFill>
            <a:srgbClr val="383838"/>
          </a:solidFill>
          <a:latin typeface="+mn-lt"/>
          <a:ea typeface="+mn-ea"/>
          <a:cs typeface="+mn-cs"/>
        </a:defRPr>
      </a:lvl7pPr>
      <a:lvl8pPr marL="21122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lang="en-US" sz="1800" kern="1200" dirty="0" smtClean="0">
          <a:solidFill>
            <a:srgbClr val="383838"/>
          </a:solidFill>
          <a:latin typeface="+mn-lt"/>
          <a:ea typeface="+mn-ea"/>
          <a:cs typeface="+mn-cs"/>
        </a:defRPr>
      </a:lvl8pPr>
      <a:lvl9pPr marL="23408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panose="020F0502020204030204" pitchFamily="34" charset="0"/>
        <a:buChar char="–"/>
        <a:defRPr lang="en-US" sz="1800" kern="1200" dirty="0" smtClean="0">
          <a:solidFill>
            <a:srgbClr val="383838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23000" b="-2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Ciphers, LCD and GPS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74D31A8-AF7F-4B9E-8555-2D52D034040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524442" y="1527497"/>
            <a:ext cx="4268207" cy="289871"/>
          </a:xfrm>
        </p:spPr>
        <p:txBody>
          <a:bodyPr/>
          <a:lstStyle/>
          <a:p>
            <a:r>
              <a:rPr lang="en-GB" dirty="0"/>
              <a:t>Lesson 6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D012B5F-0637-4CE5-B949-1A777FCF8A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4142" y="5987903"/>
            <a:ext cx="4280971" cy="62277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011330A-F438-BD4D-A33C-368CA9578F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Radio communication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2AB6539-585A-F843-B165-B4BFF86789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dirty="0"/>
              <a:t>Mobile devices need to communicate with other devices</a:t>
            </a:r>
          </a:p>
          <a:p>
            <a:pPr lvl="0"/>
            <a:r>
              <a:rPr lang="en-GB" dirty="0"/>
              <a:t>If you use a smartphone to connect to the internet you use </a:t>
            </a:r>
            <a:r>
              <a:rPr lang="en-GB" b="1" dirty="0"/>
              <a:t>radio</a:t>
            </a:r>
            <a:r>
              <a:rPr lang="en-GB" dirty="0"/>
              <a:t> </a:t>
            </a:r>
            <a:r>
              <a:rPr lang="en-GB" b="1" dirty="0"/>
              <a:t>waves</a:t>
            </a:r>
            <a:r>
              <a:rPr lang="en-GB" dirty="0"/>
              <a:t> to do this</a:t>
            </a:r>
          </a:p>
          <a:p>
            <a:pPr lvl="0"/>
            <a:r>
              <a:rPr lang="en-GB" dirty="0"/>
              <a:t>The strength of the signal varies as you move further away from the </a:t>
            </a:r>
            <a:r>
              <a:rPr lang="en-GB" b="1" dirty="0"/>
              <a:t>transmitter</a:t>
            </a:r>
          </a:p>
          <a:p>
            <a:pPr lvl="0"/>
            <a:r>
              <a:rPr lang="en-GB" b="1" dirty="0"/>
              <a:t>Physical</a:t>
            </a:r>
            <a:r>
              <a:rPr lang="en-GB" dirty="0"/>
              <a:t> </a:t>
            </a:r>
            <a:r>
              <a:rPr lang="en-GB" b="1" dirty="0"/>
              <a:t>objects</a:t>
            </a:r>
            <a:r>
              <a:rPr lang="en-GB" dirty="0"/>
              <a:t> which get in the way also reduce the signal strength</a:t>
            </a:r>
          </a:p>
          <a:p>
            <a:pPr lvl="0"/>
            <a:r>
              <a:rPr lang="en-GB" dirty="0"/>
              <a:t>As the signal strength gets weaker the speed of the data transfer slows</a:t>
            </a:r>
          </a:p>
        </p:txBody>
      </p:sp>
    </p:spTree>
    <p:extLst>
      <p:ext uri="{BB962C8B-B14F-4D97-AF65-F5344CB8AC3E}">
        <p14:creationId xmlns:p14="http://schemas.microsoft.com/office/powerpoint/2010/main" val="23796721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>
            <a:extLst>
              <a:ext uri="{FF2B5EF4-FFF2-40B4-BE49-F238E27FC236}">
                <a16:creationId xmlns:a16="http://schemas.microsoft.com/office/drawing/2014/main" id="{0D76B6FB-D159-4DB1-89EC-935DD6BDE2E2}"/>
              </a:ext>
            </a:extLst>
          </p:cNvPr>
          <p:cNvSpPr txBox="1">
            <a:spLocks/>
          </p:cNvSpPr>
          <p:nvPr/>
        </p:nvSpPr>
        <p:spPr>
          <a:xfrm>
            <a:off x="522112" y="368137"/>
            <a:ext cx="11180763" cy="666750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600" b="1" kern="1200" spc="-50">
                <a:solidFill>
                  <a:schemeClr val="accent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457200"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accent1"/>
                </a:solidFill>
                <a:latin typeface="Calibri" charset="0"/>
              </a:defRPr>
            </a:lvl6pPr>
            <a:lvl7pPr marL="914400"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accent1"/>
                </a:solidFill>
                <a:latin typeface="Calibri" charset="0"/>
              </a:defRPr>
            </a:lvl7pPr>
            <a:lvl8pPr marL="1371600"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accent1"/>
                </a:solidFill>
                <a:latin typeface="Calibri" charset="0"/>
              </a:defRPr>
            </a:lvl8pPr>
            <a:lvl9pPr marL="1828800"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accent1"/>
                </a:solidFill>
                <a:latin typeface="Calibri" charset="0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4000" b="1" kern="1200" spc="-50" dirty="0">
                <a:latin typeface="+mn-lt"/>
                <a:ea typeface="ＭＳ Ｐゴシック" charset="0"/>
                <a:cs typeface="ＭＳ Ｐゴシック" charset="0"/>
              </a:rPr>
              <a:t>Security</a:t>
            </a:r>
            <a:endParaRPr lang="en-US" sz="1700" b="1" kern="1200" spc="-50" dirty="0">
              <a:latin typeface="+mn-lt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46F156-4E77-47B0-B715-9F21DF101EEB}"/>
              </a:ext>
            </a:extLst>
          </p:cNvPr>
          <p:cNvSpPr txBox="1"/>
          <p:nvPr/>
        </p:nvSpPr>
        <p:spPr>
          <a:xfrm>
            <a:off x="492788" y="1671612"/>
            <a:ext cx="7712428" cy="408642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marL="457200" indent="-457200" eaLnBrk="1" hangingPunct="1"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  <a:latin typeface="+mn-lt"/>
                <a:ea typeface="ＭＳ Ｐゴシック" charset="0"/>
              </a:rPr>
              <a:t>As information is being transmitted through the air, other people could </a:t>
            </a:r>
            <a:r>
              <a:rPr lang="en-US" sz="2400" b="1" dirty="0">
                <a:solidFill>
                  <a:schemeClr val="tx2"/>
                </a:solidFill>
                <a:latin typeface="+mn-lt"/>
                <a:ea typeface="ＭＳ Ｐゴシック" charset="0"/>
              </a:rPr>
              <a:t>intercept</a:t>
            </a:r>
            <a:r>
              <a:rPr lang="en-US" sz="2400" dirty="0">
                <a:solidFill>
                  <a:schemeClr val="tx2"/>
                </a:solidFill>
                <a:latin typeface="+mn-lt"/>
                <a:ea typeface="ＭＳ Ｐゴシック" charset="0"/>
              </a:rPr>
              <a:t> it</a:t>
            </a:r>
          </a:p>
          <a:p>
            <a:pPr marL="457200" indent="-457200" eaLnBrk="1" hangingPunct="1"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  <a:latin typeface="+mn-lt"/>
                <a:ea typeface="ＭＳ Ｐゴシック" charset="0"/>
              </a:rPr>
              <a:t>It is important that this information is kept secure so that if someone were to intercept it, they wouldn’t be able to understand it</a:t>
            </a:r>
          </a:p>
          <a:p>
            <a:pPr marL="457200" indent="-457200" eaLnBrk="1" hangingPunct="1"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  <a:latin typeface="+mn-lt"/>
                <a:ea typeface="ＭＳ Ｐゴシック" charset="0"/>
              </a:rPr>
              <a:t>To make sure the information is hidden this data is scrambled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6074D54-1C13-5422-7D0C-F406D5C277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2312" y="2152650"/>
            <a:ext cx="3136900" cy="255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8500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8201D-14FC-D046-8FE7-6FDC4E3AD7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125" y="295275"/>
            <a:ext cx="11180763" cy="666750"/>
          </a:xfrm>
        </p:spPr>
        <p:txBody>
          <a:bodyPr anchor="b">
            <a:normAutofit/>
          </a:bodyPr>
          <a:lstStyle/>
          <a:p>
            <a:r>
              <a:rPr lang="en-US" dirty="0"/>
              <a:t>Encryption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0E9AD5-E615-A94C-A32D-43BE271429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789" y="1671612"/>
            <a:ext cx="5467744" cy="4086426"/>
          </a:xfrm>
        </p:spPr>
        <p:txBody>
          <a:bodyPr>
            <a:normAutofit/>
          </a:bodyPr>
          <a:lstStyle/>
          <a:p>
            <a:r>
              <a:rPr lang="en-US" dirty="0"/>
              <a:t>The process of encoding data is known as </a:t>
            </a:r>
            <a:r>
              <a:rPr lang="en-US" b="1" dirty="0"/>
              <a:t>encryption</a:t>
            </a:r>
          </a:p>
          <a:p>
            <a:r>
              <a:rPr lang="en-US" dirty="0"/>
              <a:t>To encrypt data, we apply a special algorithm called a </a:t>
            </a:r>
            <a:r>
              <a:rPr lang="en-US" b="1" dirty="0"/>
              <a:t>cipher</a:t>
            </a:r>
          </a:p>
          <a:p>
            <a:r>
              <a:rPr lang="en-US" dirty="0"/>
              <a:t>The cipher is applied to the plain message so that it is scrambled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63F0694-3319-4CDA-EDA1-90849AB6F5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0388" y="1502376"/>
            <a:ext cx="4762500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6604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C06F82-2677-0C4B-B209-6618CF5095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Caesar Cipher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35632CA-1B57-8166-9A71-787EE7250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789" y="1671612"/>
            <a:ext cx="5154249" cy="4086426"/>
          </a:xfrm>
        </p:spPr>
        <p:txBody>
          <a:bodyPr>
            <a:normAutofit fontScale="92500"/>
          </a:bodyPr>
          <a:lstStyle/>
          <a:p>
            <a:r>
              <a:rPr lang="en-US" dirty="0"/>
              <a:t>One of the oldest encryption ciphers is called the ‘Caesar Cipher’. Julius Caesar used the cipher when sending messages</a:t>
            </a:r>
          </a:p>
          <a:p>
            <a:r>
              <a:rPr lang="en-US" dirty="0"/>
              <a:t>The cipher shifts each letter in the message by a specific number of characters to encrypt it</a:t>
            </a:r>
          </a:p>
          <a:p>
            <a:r>
              <a:rPr lang="en-US" dirty="0"/>
              <a:t>If the shift was +3 the word ‘HELLO’ would be encrypted to ‘URYYB’</a:t>
            </a:r>
          </a:p>
          <a:p>
            <a:r>
              <a:rPr lang="en-US" dirty="0"/>
              <a:t>Try to work through the Cipher worksheet to see if you can crack the secret message, and also come up with some of your own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C817B1E-A890-B0FE-3D29-65D3C03861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0533" y="1099962"/>
            <a:ext cx="5567806" cy="3445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981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7D42DD-3DE8-34EC-6868-BD38809DAA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626E86-FCBB-5A38-C191-A83D1AB1D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Connecting the LCD and GPS to the Arduino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9828FED-9424-B1F5-8C22-F0656B9826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789" y="1671612"/>
            <a:ext cx="5154249" cy="4086426"/>
          </a:xfrm>
        </p:spPr>
        <p:txBody>
          <a:bodyPr>
            <a:normAutofit/>
          </a:bodyPr>
          <a:lstStyle/>
          <a:p>
            <a:r>
              <a:rPr lang="en-US" dirty="0"/>
              <a:t>You are going to create the circuit and then test the two individual elements</a:t>
            </a:r>
          </a:p>
          <a:p>
            <a:r>
              <a:rPr lang="en-US" dirty="0"/>
              <a:t>Connect the Arduino to the screen using the I</a:t>
            </a:r>
            <a:r>
              <a:rPr lang="en-US" baseline="30000" dirty="0"/>
              <a:t>2</a:t>
            </a:r>
            <a:r>
              <a:rPr lang="en-US" dirty="0"/>
              <a:t>C connections.</a:t>
            </a:r>
          </a:p>
          <a:p>
            <a:r>
              <a:rPr lang="en-US" dirty="0"/>
              <a:t>Connect the GPS shield using the cable or by plugging it in using the header pins directly to the Arduino.</a:t>
            </a:r>
          </a:p>
        </p:txBody>
      </p:sp>
      <p:pic>
        <p:nvPicPr>
          <p:cNvPr id="4" name="Picture 3" descr="A close-up of a circuit board&#10;&#10;Description automatically generated">
            <a:extLst>
              <a:ext uri="{FF2B5EF4-FFF2-40B4-BE49-F238E27FC236}">
                <a16:creationId xmlns:a16="http://schemas.microsoft.com/office/drawing/2014/main" id="{5D7844C7-06F9-856C-EBC3-EE08588283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4551" y="1628077"/>
            <a:ext cx="5564660" cy="4173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8588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A6835-B220-3740-818A-90CC4F9D24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125" y="295275"/>
            <a:ext cx="11180763" cy="666750"/>
          </a:xfrm>
        </p:spPr>
        <p:txBody>
          <a:bodyPr anchor="b">
            <a:normAutofit/>
          </a:bodyPr>
          <a:lstStyle/>
          <a:p>
            <a:r>
              <a:rPr lang="en-US" dirty="0"/>
              <a:t>Testing your GPS and LCD screen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185365-7ACE-D947-81FC-7113F8E765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125" y="1263839"/>
            <a:ext cx="5467744" cy="4086426"/>
          </a:xfrm>
        </p:spPr>
        <p:txBody>
          <a:bodyPr>
            <a:normAutofit/>
          </a:bodyPr>
          <a:lstStyle/>
          <a:p>
            <a:r>
              <a:rPr lang="en-US" dirty="0"/>
              <a:t>Upload the sample LCD file to your Arduino</a:t>
            </a:r>
          </a:p>
          <a:p>
            <a:r>
              <a:rPr lang="en-US" dirty="0"/>
              <a:t>If the circuit has been wired up correctly, it will a welcome message on the screen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D9BDD4A-0A9D-42FD-B366-00406D8AC2D8}"/>
              </a:ext>
            </a:extLst>
          </p:cNvPr>
          <p:cNvSpPr txBox="1">
            <a:spLocks/>
          </p:cNvSpPr>
          <p:nvPr/>
        </p:nvSpPr>
        <p:spPr>
          <a:xfrm>
            <a:off x="6378060" y="3665169"/>
            <a:ext cx="5467744" cy="408642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342900" indent="-34290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58134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charset="0"/>
              <a:buChar char="•"/>
              <a:defRPr kern="1200">
                <a:solidFill>
                  <a:srgbClr val="383838"/>
                </a:solidFill>
                <a:latin typeface="+mn-lt"/>
                <a:ea typeface="ＭＳ Ｐゴシック" charset="0"/>
                <a:cs typeface="+mn-cs"/>
              </a:defRPr>
            </a:lvl2pPr>
            <a:lvl3pPr marL="85566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charset="0"/>
              <a:buChar char="–"/>
              <a:defRPr kern="1200">
                <a:solidFill>
                  <a:srgbClr val="383838"/>
                </a:solidFill>
                <a:latin typeface="+mn-lt"/>
                <a:ea typeface="ＭＳ Ｐゴシック" charset="0"/>
                <a:cs typeface="+mn-cs"/>
              </a:defRPr>
            </a:lvl3pPr>
            <a:lvl4pPr marL="1201738" indent="-17303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charset="2"/>
              <a:buChar char="§"/>
              <a:defRPr kern="1200">
                <a:solidFill>
                  <a:srgbClr val="383838"/>
                </a:solidFill>
                <a:latin typeface="+mn-lt"/>
                <a:ea typeface="ＭＳ Ｐゴシック" charset="0"/>
                <a:cs typeface="+mn-cs"/>
              </a:defRPr>
            </a:lvl4pPr>
            <a:lvl5pPr marL="1427163" indent="-168275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charset="0"/>
              <a:buChar char="–"/>
              <a:defRPr kern="1200">
                <a:solidFill>
                  <a:srgbClr val="383838"/>
                </a:solidFill>
                <a:latin typeface="+mn-lt"/>
                <a:ea typeface="ＭＳ Ｐゴシック" charset="0"/>
                <a:cs typeface="+mn-cs"/>
              </a:defRPr>
            </a:lvl5pPr>
            <a:lvl6pPr marL="16550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800" kern="1200" dirty="0" smtClean="0">
                <a:solidFill>
                  <a:srgbClr val="383838"/>
                </a:solidFill>
                <a:latin typeface="+mn-lt"/>
                <a:ea typeface="+mn-ea"/>
                <a:cs typeface="+mn-cs"/>
              </a:defRPr>
            </a:lvl6pPr>
            <a:lvl7pPr marL="18836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800" kern="1200" dirty="0" smtClean="0">
                <a:solidFill>
                  <a:srgbClr val="383838"/>
                </a:solidFill>
                <a:latin typeface="+mn-lt"/>
                <a:ea typeface="+mn-ea"/>
                <a:cs typeface="+mn-cs"/>
              </a:defRPr>
            </a:lvl7pPr>
            <a:lvl8pPr marL="21122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800" kern="1200" dirty="0" smtClean="0">
                <a:solidFill>
                  <a:srgbClr val="383838"/>
                </a:solidFill>
                <a:latin typeface="+mn-lt"/>
                <a:ea typeface="+mn-ea"/>
                <a:cs typeface="+mn-cs"/>
              </a:defRPr>
            </a:lvl8pPr>
            <a:lvl9pPr marL="23408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800" kern="1200" dirty="0" smtClean="0">
                <a:solidFill>
                  <a:srgbClr val="383838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Upload the sample GPS file to your Arduino. If it is working you should see the GPS coordinates displayed on the serial monitor.</a:t>
            </a:r>
          </a:p>
        </p:txBody>
      </p:sp>
      <p:pic>
        <p:nvPicPr>
          <p:cNvPr id="7" name="Picture 6" descr="A blue screen with white text&#10;&#10;Description automatically generated">
            <a:extLst>
              <a:ext uri="{FF2B5EF4-FFF2-40B4-BE49-F238E27FC236}">
                <a16:creationId xmlns:a16="http://schemas.microsoft.com/office/drawing/2014/main" id="{B50F7D00-0398-ADB5-F958-3D18056E7A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3858" y="145192"/>
            <a:ext cx="4378411" cy="32838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7141540-1C13-4475-2C8B-CB656997B7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518" y="3665169"/>
            <a:ext cx="6056957" cy="1215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7689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FEC36A-C8BF-204B-8F88-E1C0A20F6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Challenge – treasure hunt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BF66CB-D968-3D44-9A3C-3D37CF37B1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Write a secret message for one of your friends using a cipher of your own choice</a:t>
            </a:r>
          </a:p>
          <a:p>
            <a:r>
              <a:rPr lang="en-GB" dirty="0"/>
              <a:t>Hide the message and record the GPS coordinates of where you have hidden it</a:t>
            </a:r>
          </a:p>
          <a:p>
            <a:r>
              <a:rPr lang="en-GB" dirty="0"/>
              <a:t>Tell your friend the GPS coordinates of where the message is located. They should then use their GPS device to find the message and try to crack the code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C67794-1A98-7229-E460-82A290FC00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111" y="957438"/>
            <a:ext cx="4864100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7448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1_Arm_PPT_Public">
  <a:themeElements>
    <a:clrScheme name="arm">
      <a:dk1>
        <a:sysClr val="windowText" lastClr="000000"/>
      </a:dk1>
      <a:lt1>
        <a:sysClr val="window" lastClr="FFFFFF"/>
      </a:lt1>
      <a:dk2>
        <a:srgbClr val="333E48"/>
      </a:dk2>
      <a:lt2>
        <a:srgbClr val="E5ECEB"/>
      </a:lt2>
      <a:accent1>
        <a:srgbClr val="0091BD"/>
      </a:accent1>
      <a:accent2>
        <a:srgbClr val="002B49"/>
      </a:accent2>
      <a:accent3>
        <a:srgbClr val="FFC700"/>
      </a:accent3>
      <a:accent4>
        <a:srgbClr val="95D600"/>
      </a:accent4>
      <a:accent5>
        <a:srgbClr val="FF6B00"/>
      </a:accent5>
      <a:accent6>
        <a:srgbClr val="7D868C"/>
      </a:accent6>
      <a:hlink>
        <a:srgbClr val="00C1DE"/>
      </a:hlink>
      <a:folHlink>
        <a:srgbClr val="002F6C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marL="0" indent="0" algn="l" defTabSz="914400" rtl="0" eaLnBrk="1" latinLnBrk="0" hangingPunct="1">
          <a:lnSpc>
            <a:spcPct val="90000"/>
          </a:lnSpc>
          <a:spcBef>
            <a:spcPts val="0"/>
          </a:spcBef>
          <a:spcAft>
            <a:spcPts val="600"/>
          </a:spcAft>
          <a:buFont typeface="Arial" panose="020B0604020202020204" pitchFamily="34" charset="0"/>
          <a:buNone/>
          <a:defRPr sz="2100" kern="1200" dirty="0" err="1" smtClean="0">
            <a:solidFill>
              <a:schemeClr val="tx2"/>
            </a:solidFill>
            <a:latin typeface="+mn-lt"/>
            <a:ea typeface="+mn-ea"/>
            <a:cs typeface="+mn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Slide deck template" id="{EBD0F82C-B29A-419D-9CAF-EE093087092D}" vid="{2C60A0D2-D733-4FD8-9890-1E1CFEC4887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0E4D3E6C512149B4EAD69191E953C4" ma:contentTypeVersion="18" ma:contentTypeDescription="Create a new document." ma:contentTypeScope="" ma:versionID="e58a98e5e967585febbe82bb32872a37">
  <xsd:schema xmlns:xsd="http://www.w3.org/2001/XMLSchema" xmlns:xs="http://www.w3.org/2001/XMLSchema" xmlns:p="http://schemas.microsoft.com/office/2006/metadata/properties" xmlns:ns2="5eaef94f-af55-4c85-9a1e-0f2cf1c1225e" xmlns:ns3="f2896bee-9bb2-49d4-af90-cc471cab28c1" xmlns:ns4="73088aa1-bb70-4e27-95fc-187c5437fa54" targetNamespace="http://schemas.microsoft.com/office/2006/metadata/properties" ma:root="true" ma:fieldsID="13a68d98e4c0fd4bb625aab91ee318b3" ns2:_="" ns3:_="" ns4:_="">
    <xsd:import namespace="5eaef94f-af55-4c85-9a1e-0f2cf1c1225e"/>
    <xsd:import namespace="f2896bee-9bb2-49d4-af90-cc471cab28c1"/>
    <xsd:import namespace="73088aa1-bb70-4e27-95fc-187c5437fa5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Location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LengthInSeconds" minOccurs="0"/>
                <xsd:element ref="ns2:lcf76f155ced4ddcb4097134ff3c332f" minOccurs="0"/>
                <xsd:element ref="ns4:TaxCatchAll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eaef94f-af55-4c85-9a1e-0f2cf1c1225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internalName="MediaServiceAutoTags" ma:readOnly="true">
      <xsd:simpleType>
        <xsd:restriction base="dms:Text"/>
      </xsd:simpleType>
    </xsd:element>
    <xsd:element name="MediaServiceOCR" ma:index="11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3" nillable="true" ma:displayName="MediaServiceLocation" ma:internalName="MediaServiceLocation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f61796df-71c9-4044-bd3e-1edca60bec75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2896bee-9bb2-49d4-af90-cc471cab28c1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3088aa1-bb70-4e27-95fc-187c5437fa54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d3131230-f317-4455-abf5-d117c783ec68}" ma:internalName="TaxCatchAll" ma:showField="CatchAllData" ma:web="f2896bee-9bb2-49d4-af90-cc471cab28c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73088aa1-bb70-4e27-95fc-187c5437fa54">
      <Value>7</Value>
      <Value>1</Value>
    </TaxCatchAll>
    <lcf76f155ced4ddcb4097134ff3c332f xmlns="5eaef94f-af55-4c85-9a1e-0f2cf1c1225e">
      <Terms xmlns="http://schemas.microsoft.com/office/infopath/2007/PartnerControls"/>
    </lcf76f155ced4ddcb4097134ff3c332f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ct:contentTypeSchema xmlns:ct="http://schemas.microsoft.com/office/2006/metadata/contentType" xmlns:ma="http://schemas.microsoft.com/office/2006/metadata/properties/metaAttributes" ct:_="" ma:_="" ma:contentTypeName="ARM Document" ma:contentTypeID="0x0101005C6975769EB1684CAB07571CAE07A11B0100BC81FA0C64ACC243A77959D9266C7751" ma:contentTypeVersion="27" ma:contentTypeDescription="" ma:contentTypeScope="" ma:versionID="c3d44a507a30e34bb56df6cb41b0e970">
  <xsd:schema xmlns:xsd="http://www.w3.org/2001/XMLSchema" xmlns:xs="http://www.w3.org/2001/XMLSchema" xmlns:p="http://schemas.microsoft.com/office/2006/metadata/properties" xmlns:ns1="http://schemas.microsoft.com/sharepoint/v3" xmlns:ns2="f2ad5090-61a8-4b8c-ab70-68f4ff4d1933" xmlns:ns3="http://schemas.microsoft.com/sharepoint/v3/fields" xmlns:ns4="c0950e01-db07-4e41-9c32-b7a8e9fccc9b" targetNamespace="http://schemas.microsoft.com/office/2006/metadata/properties" ma:root="true" ma:fieldsID="d6365f768a9cf65e3d0aaa644537f94f" ns1:_="" ns2:_="" ns3:_="" ns4:_="">
    <xsd:import namespace="http://schemas.microsoft.com/sharepoint/v3"/>
    <xsd:import namespace="f2ad5090-61a8-4b8c-ab70-68f4ff4d1933"/>
    <xsd:import namespace="http://schemas.microsoft.com/sharepoint/v3/fields"/>
    <xsd:import namespace="c0950e01-db07-4e41-9c32-b7a8e9fccc9b"/>
    <xsd:element name="properties">
      <xsd:complexType>
        <xsd:sequence>
          <xsd:element name="documentManagement">
            <xsd:complexType>
              <xsd:all>
                <xsd:element ref="ns1:RoutingRuleDescription" minOccurs="0"/>
                <xsd:element ref="ns2:Document_x0020_Author" minOccurs="0"/>
                <xsd:element ref="ns3:_Status"/>
                <xsd:element ref="ns2:Document_x0020_Confidentiality"/>
                <xsd:element ref="ns2:_dlc_DocId" minOccurs="0"/>
                <xsd:element ref="ns2:_dlc_DocIdUrl" minOccurs="0"/>
                <xsd:element ref="ns2:_dlc_DocIdPersistId" minOccurs="0"/>
                <xsd:element ref="ns2:ARM_x0020_Legacy_x0020_ID" minOccurs="0"/>
                <xsd:element ref="ns2:Current_x0020_Version" minOccurs="0"/>
                <xsd:element ref="ns2:j60c3ced31bb40378c6254d49035d966" minOccurs="0"/>
                <xsd:element ref="ns2:TaxCatchAll" minOccurs="0"/>
                <xsd:element ref="ns2:TaxCatchAllLabel" minOccurs="0"/>
                <xsd:element ref="ns4:Categor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RoutingRuleDescription" ma:index="2" nillable="true" ma:displayName="Description" ma:internalName="RoutingRuleDescription" ma:readOnly="false">
      <xsd:simpleType>
        <xsd:restriction base="dms:Text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2ad5090-61a8-4b8c-ab70-68f4ff4d1933" elementFormDefault="qualified">
    <xsd:import namespace="http://schemas.microsoft.com/office/2006/documentManagement/types"/>
    <xsd:import namespace="http://schemas.microsoft.com/office/infopath/2007/PartnerControls"/>
    <xsd:element name="Document_x0020_Author" ma:index="3" nillable="true" ma:displayName="Document Author" ma:list="UserInfo" ma:SharePointGroup="0" ma:internalName="Document_x0020_Author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Document_x0020_Confidentiality" ma:index="5" ma:displayName="Document Confidentiality" ma:default="Confidential" ma:format="Dropdown" ma:internalName="Document_x0020_Confidentiality">
      <xsd:simpleType>
        <xsd:restriction base="dms:Choice">
          <xsd:enumeration value="Secret"/>
          <xsd:enumeration value="Confidential-Restricted"/>
          <xsd:enumeration value="Confidential"/>
          <xsd:enumeration value="Non-Confidential"/>
          <xsd:enumeration value="Personal"/>
        </xsd:restriction>
      </xsd:simpleType>
    </xsd:element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  <xsd:element name="ARM_x0020_Legacy_x0020_ID" ma:index="16" nillable="true" ma:displayName="ARM Legacy ID" ma:internalName="ARM_x0020_Legacy_x0020_ID">
      <xsd:simpleType>
        <xsd:restriction base="dms:Text">
          <xsd:maxLength value="255"/>
        </xsd:restriction>
      </xsd:simpleType>
    </xsd:element>
    <xsd:element name="Current_x0020_Version" ma:index="17" nillable="true" ma:displayName="Current Version" ma:description="The current version number of the file in SharePoint." ma:internalName="Current_x0020_Version" ma:readOnly="false">
      <xsd:simpleType>
        <xsd:restriction base="dms:Text">
          <xsd:maxLength value="255"/>
        </xsd:restriction>
      </xsd:simpleType>
    </xsd:element>
    <xsd:element name="j60c3ced31bb40378c6254d49035d966" ma:index="18" nillable="true" ma:taxonomy="true" ma:internalName="j60c3ced31bb40378c6254d49035d966" ma:taxonomyFieldName="Calendar_x0020_Year" ma:displayName="Calendar Year" ma:readOnly="false" ma:default="7;#2017|58467e81-5d99-44a5-abb5-12a016b65e9e" ma:fieldId="{360c3ced-31bb-4037-8c62-54d49035d966}" ma:sspId="982c6e79-63e2-4d63-9b21-99d1544b0b75" ma:termSetId="c604d99f-773e-49a6-a2c0-6d4bc7541120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axCatchAll" ma:index="19" nillable="true" ma:displayName="Taxonomy Catch All Column" ma:hidden="true" ma:list="{a9424fa9-fdb0-43c3-9a79-ae027323b92a}" ma:internalName="TaxCatchAll" ma:showField="CatchAllData" ma:web="f2ad5090-61a8-4b8c-ab70-68f4ff4d193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20" nillable="true" ma:displayName="Taxonomy Catch All Column1" ma:hidden="true" ma:list="{a9424fa9-fdb0-43c3-9a79-ae027323b92a}" ma:internalName="TaxCatchAllLabel" ma:readOnly="true" ma:showField="CatchAllDataLabel" ma:web="f2ad5090-61a8-4b8c-ab70-68f4ff4d193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Status" ma:index="4" ma:displayName="Status" ma:default="Not Started" ma:internalName="_Status" ma:readOnly="false">
      <xsd:simpleType>
        <xsd:union memberTypes="dms:Text">
          <xsd:simpleType>
            <xsd:restriction base="dms:Choice">
              <xsd:enumeration value="Not Started"/>
              <xsd:enumeration value="Draft"/>
              <xsd:enumeration value="Reviewed"/>
              <xsd:enumeration value="Scheduled"/>
              <xsd:enumeration value="Published"/>
              <xsd:enumeration value="Final"/>
              <xsd:enumeration value="Expired"/>
            </xsd:restriction>
          </xsd:simpleType>
        </xsd:un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950e01-db07-4e41-9c32-b7a8e9fccc9b" elementFormDefault="qualified">
    <xsd:import namespace="http://schemas.microsoft.com/office/2006/documentManagement/types"/>
    <xsd:import namespace="http://schemas.microsoft.com/office/infopath/2007/PartnerControls"/>
    <xsd:element name="Category" ma:index="22" nillable="true" ma:displayName="Category" ma:format="Dropdown" ma:internalName="Category">
      <xsd:simpleType>
        <xsd:restriction base="dms:Choice">
          <xsd:enumeration value="Word Documents - UK"/>
          <xsd:enumeration value="Word Documents - US"/>
          <xsd:enumeration value="Board Presentation Templates"/>
          <xsd:enumeration value="Public Presentation Templates"/>
          <xsd:enumeration value="Private Presentation Templates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11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 ma:index="6" ma:displayName="Keywords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axOccurs="1" ma:displayName="Status">
          <xsd:simpleType xmlns:xs="http://www.w3.org/2001/XMLSchema">
            <xsd:restriction base="xsd:string">
              <xsd:minLength value="1"/>
            </xsd:restriction>
          </xsd:simpleType>
        </xsd:element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5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Props1.xml><?xml version="1.0" encoding="utf-8"?>
<ds:datastoreItem xmlns:ds="http://schemas.openxmlformats.org/officeDocument/2006/customXml" ds:itemID="{E2A4DAF8-ABAC-4B78-A0F9-62B897C01F2B}"/>
</file>

<file path=customXml/itemProps2.xml><?xml version="1.0" encoding="utf-8"?>
<ds:datastoreItem xmlns:ds="http://schemas.openxmlformats.org/officeDocument/2006/customXml" ds:itemID="{B61D4E06-5D3F-4994-A4A7-4BA626FA722D}">
  <ds:schemaRefs>
    <ds:schemaRef ds:uri="http://schemas.microsoft.com/office/2006/metadata/properties"/>
    <ds:schemaRef ds:uri="f2ad5090-61a8-4b8c-ab70-68f4ff4d1933"/>
    <ds:schemaRef ds:uri="http://schemas.microsoft.com/sharepoint/v3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c0950e01-db07-4e41-9c32-b7a8e9fccc9b"/>
    <ds:schemaRef ds:uri="http://purl.org/dc/elements/1.1/"/>
    <ds:schemaRef ds:uri="http://schemas.microsoft.com/sharepoint/v3/field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82EFBBFE-5AFC-4CAD-AD38-1CB870BDB255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5675509F-A6F5-4147-861D-E4CC99F48FA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f2ad5090-61a8-4b8c-ab70-68f4ff4d1933"/>
    <ds:schemaRef ds:uri="http://schemas.microsoft.com/sharepoint/v3/fields"/>
    <ds:schemaRef ds:uri="c0950e01-db07-4e41-9c32-b7a8e9fccc9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5.xml><?xml version="1.0" encoding="utf-8"?>
<ds:datastoreItem xmlns:ds="http://schemas.openxmlformats.org/officeDocument/2006/customXml" ds:itemID="{1E7F2E56-8924-419D-99E9-79DB71144EB2}">
  <ds:schemaRefs>
    <ds:schemaRef ds:uri="http://schemas.microsoft.com/sharepoint/event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444</Words>
  <Application>Microsoft Macintosh PowerPoint</Application>
  <PresentationFormat>Widescreen</PresentationFormat>
  <Paragraphs>39</Paragraphs>
  <Slides>9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Lato</vt:lpstr>
      <vt:lpstr>Wingdings</vt:lpstr>
      <vt:lpstr>1_Arm_PPT_Public</vt:lpstr>
      <vt:lpstr>Ciphers, LCD and GPS</vt:lpstr>
      <vt:lpstr>Radio communication</vt:lpstr>
      <vt:lpstr>PowerPoint Presentation</vt:lpstr>
      <vt:lpstr>Encryption</vt:lpstr>
      <vt:lpstr>Caesar Cipher</vt:lpstr>
      <vt:lpstr>Connecting the LCD and GPS to the Arduino</vt:lpstr>
      <vt:lpstr>Testing your GPS and LCD screen</vt:lpstr>
      <vt:lpstr>Challenge – treasure hunt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2020-10-25T16:15:26Z</dcterms:created>
  <dcterms:modified xsi:type="dcterms:W3CDTF">2025-01-05T16:22:42Z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0x010100AF0E4D3E6C512149B4EAD69191E953C4</vt:lpwstr>
  </property>
</Properties>
</file>